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69" r:id="rId4"/>
    <p:sldId id="257" r:id="rId5"/>
    <p:sldId id="258" r:id="rId6"/>
    <p:sldId id="268" r:id="rId7"/>
    <p:sldId id="259" r:id="rId8"/>
    <p:sldId id="260" r:id="rId9"/>
    <p:sldId id="261" r:id="rId10"/>
    <p:sldId id="265" r:id="rId11"/>
    <p:sldId id="262" r:id="rId12"/>
    <p:sldId id="266" r:id="rId13"/>
    <p:sldId id="275" r:id="rId14"/>
    <p:sldId id="276" r:id="rId15"/>
    <p:sldId id="277" r:id="rId16"/>
    <p:sldId id="270" r:id="rId17"/>
    <p:sldId id="271" r:id="rId18"/>
    <p:sldId id="273" r:id="rId19"/>
    <p:sldId id="274" r:id="rId20"/>
    <p:sldId id="263" r:id="rId21"/>
    <p:sldId id="26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tiff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/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7376DE43-4A14-40AA-9E6B-547CC3876FEA}" type="datetimeFigureOut">
              <a:rPr lang="en-US" smtClean="0"/>
              <a:t>3/3/2017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28F1582A-A377-47C5-A7F6-BAC71BC3C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844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045" y="1587499"/>
            <a:ext cx="4174475" cy="26090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 smtClean="0"/>
              <a:t>Team 5 - Smart </a:t>
            </a:r>
            <a:r>
              <a:rPr lang="en-US" sz="4800" dirty="0" smtClean="0"/>
              <a:t>Building</a:t>
            </a:r>
            <a:br>
              <a:rPr lang="en-US" sz="4800" dirty="0" smtClean="0"/>
            </a:br>
            <a:r>
              <a:rPr lang="en-US" sz="4800" dirty="0" smtClean="0"/>
              <a:t>Session 2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982980"/>
          </a:xfrm>
        </p:spPr>
        <p:txBody>
          <a:bodyPr>
            <a:noAutofit/>
          </a:bodyPr>
          <a:lstStyle/>
          <a:p>
            <a:r>
              <a:rPr lang="en-US" sz="2800" dirty="0"/>
              <a:t>Advisor :  </a:t>
            </a:r>
            <a:r>
              <a:rPr lang="en-US" sz="2800" dirty="0" err="1"/>
              <a:t>Yoav</a:t>
            </a:r>
            <a:r>
              <a:rPr lang="en-US" sz="2800" dirty="0"/>
              <a:t> </a:t>
            </a:r>
            <a:r>
              <a:rPr lang="en-US" sz="2800" dirty="0" smtClean="0"/>
              <a:t>Freund</a:t>
            </a:r>
            <a:endParaRPr lang="en-US" sz="2800" dirty="0"/>
          </a:p>
          <a:p>
            <a:pPr algn="l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326094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Exploratory Analysis - </a:t>
            </a:r>
            <a:r>
              <a:rPr lang="en-US" dirty="0" err="1" smtClean="0"/>
              <a:t>contd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Piecewise Constant Compression Analysis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168" y="2553729"/>
            <a:ext cx="5633990" cy="295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250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459591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5300" dirty="0" smtClean="0"/>
              <a:t>Progress to Date and Preliminary Results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Sensor data from a specific room for a signal.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368" y="2564215"/>
            <a:ext cx="7006666" cy="34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0590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sz="4400" dirty="0" smtClean="0"/>
              <a:t>Progress to Date and Preliminary Results - </a:t>
            </a:r>
            <a:r>
              <a:rPr lang="en-US" sz="4400" dirty="0" err="1" smtClean="0"/>
              <a:t>contd</a:t>
            </a: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Percentage change in Signal for a room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582" y="2220666"/>
            <a:ext cx="7426405" cy="371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299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496568"/>
          </a:xfrm>
        </p:spPr>
        <p:txBody>
          <a:bodyPr>
            <a:normAutofit fontScale="90000"/>
          </a:bodyPr>
          <a:lstStyle/>
          <a:p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Learned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866900"/>
            <a:ext cx="10058400" cy="43053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200" dirty="0" smtClean="0"/>
              <a:t>Work on Sample data before working on entire data.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 smtClean="0"/>
              <a:t>Importance of compression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 smtClean="0"/>
              <a:t>Concept of MDL(Minimal Description Length)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 smtClean="0"/>
              <a:t>Run length Encoding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9588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Steps and 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Plots for specific rooms and multiple sensors across the time.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00570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5512514"/>
          </a:xfrm>
        </p:spPr>
        <p:txBody>
          <a:bodyPr/>
          <a:lstStyle/>
          <a:p>
            <a:r>
              <a:rPr lang="en-US" dirty="0" smtClean="0"/>
              <a:t>		Session 2 mar 3</a:t>
            </a:r>
            <a:r>
              <a:rPr lang="en-US" baseline="30000" dirty="0" smtClean="0"/>
              <a:t>rd</a:t>
            </a:r>
            <a:r>
              <a:rPr lang="en-US" dirty="0" smtClean="0"/>
              <a:t>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8354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866373"/>
          </a:xfrm>
        </p:spPr>
        <p:txBody>
          <a:bodyPr/>
          <a:lstStyle/>
          <a:p>
            <a:r>
              <a:rPr lang="en-US" dirty="0" smtClean="0"/>
              <a:t>Sampling &amp; exploratory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351005"/>
            <a:ext cx="10058400" cy="4821195"/>
          </a:xfrm>
        </p:spPr>
        <p:txBody>
          <a:bodyPr>
            <a:normAutofit/>
          </a:bodyPr>
          <a:lstStyle/>
          <a:p>
            <a:r>
              <a:rPr lang="en-US" dirty="0" smtClean="0"/>
              <a:t>Spark &amp; </a:t>
            </a:r>
            <a:r>
              <a:rPr lang="en-US" dirty="0" err="1" smtClean="0"/>
              <a:t>DataBricks</a:t>
            </a:r>
            <a:r>
              <a:rPr lang="en-US" dirty="0" smtClean="0"/>
              <a:t> Activities</a:t>
            </a:r>
          </a:p>
          <a:p>
            <a:pPr lvl="1"/>
            <a:r>
              <a:rPr lang="en-US" dirty="0" smtClean="0"/>
              <a:t>Queries to </a:t>
            </a:r>
          </a:p>
          <a:p>
            <a:pPr lvl="2"/>
            <a:r>
              <a:rPr lang="en-US" dirty="0" smtClean="0"/>
              <a:t>Identify the distribution of various signals in the entire data</a:t>
            </a:r>
          </a:p>
          <a:p>
            <a:pPr lvl="2"/>
            <a:r>
              <a:rPr lang="en-US" dirty="0" smtClean="0"/>
              <a:t>Identify the distribution of signals for different rooms</a:t>
            </a:r>
          </a:p>
          <a:p>
            <a:pPr lvl="2"/>
            <a:r>
              <a:rPr lang="en-US" dirty="0" smtClean="0"/>
              <a:t>Identify the distribution of signals for a given room for All Signals Available</a:t>
            </a:r>
          </a:p>
          <a:p>
            <a:pPr lvl="2"/>
            <a:r>
              <a:rPr lang="en-US" dirty="0" smtClean="0"/>
              <a:t>Identify the distribution of signals for a given room for Specific set of signals</a:t>
            </a:r>
          </a:p>
          <a:p>
            <a:pPr lvl="4"/>
            <a:r>
              <a:rPr lang="en-US" sz="1200" dirty="0"/>
              <a:t>Cool set point</a:t>
            </a:r>
          </a:p>
          <a:p>
            <a:pPr lvl="4"/>
            <a:r>
              <a:rPr lang="en-US" sz="1200" dirty="0"/>
              <a:t>Heat set point</a:t>
            </a:r>
          </a:p>
          <a:p>
            <a:pPr lvl="4"/>
            <a:r>
              <a:rPr lang="en-US" sz="1200" dirty="0"/>
              <a:t>Damper position</a:t>
            </a:r>
          </a:p>
          <a:p>
            <a:pPr lvl="4"/>
            <a:r>
              <a:rPr lang="en-US" sz="1200" dirty="0"/>
              <a:t>Supply flow</a:t>
            </a:r>
          </a:p>
          <a:p>
            <a:pPr lvl="4"/>
            <a:r>
              <a:rPr lang="en-US" sz="1200" dirty="0"/>
              <a:t>zone </a:t>
            </a:r>
            <a:r>
              <a:rPr lang="en-US" sz="1200" dirty="0" err="1"/>
              <a:t>termperature</a:t>
            </a:r>
            <a:r>
              <a:rPr lang="en-US" sz="1200" dirty="0" smtClean="0"/>
              <a:t>.</a:t>
            </a:r>
          </a:p>
          <a:p>
            <a:pPr lvl="2"/>
            <a:r>
              <a:rPr lang="en-US" dirty="0" smtClean="0"/>
              <a:t>Identify the time range for a given room when All of the specific signals were available</a:t>
            </a:r>
          </a:p>
          <a:p>
            <a:pPr lvl="2"/>
            <a:r>
              <a:rPr lang="en-US" dirty="0" smtClean="0"/>
              <a:t>Identify data gaps in the final extraction</a:t>
            </a:r>
          </a:p>
          <a:p>
            <a:pPr lvl="2"/>
            <a:r>
              <a:rPr lang="en-US" dirty="0" smtClean="0"/>
              <a:t>Room identified with all 5 signals available RM-1156 for </a:t>
            </a:r>
            <a:r>
              <a:rPr lang="en-US" dirty="0" err="1" smtClean="0"/>
              <a:t>timeperiod</a:t>
            </a:r>
            <a:r>
              <a:rPr lang="en-US" dirty="0" smtClean="0"/>
              <a:t> Feb 2015 – May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0848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619238"/>
          </a:xfrm>
        </p:spPr>
        <p:txBody>
          <a:bodyPr>
            <a:normAutofit fontScale="90000"/>
          </a:bodyPr>
          <a:lstStyle/>
          <a:p>
            <a:r>
              <a:rPr lang="en-US" dirty="0"/>
              <a:t>Sampling &amp; exploratory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103870"/>
            <a:ext cx="10058400" cy="5068330"/>
          </a:xfrm>
        </p:spPr>
        <p:txBody>
          <a:bodyPr/>
          <a:lstStyle/>
          <a:p>
            <a:pPr lvl="2"/>
            <a:r>
              <a:rPr lang="en-US" dirty="0"/>
              <a:t>Identify the time range for a given room when All of the specific signals were available</a:t>
            </a:r>
          </a:p>
          <a:p>
            <a:pPr lvl="2"/>
            <a:r>
              <a:rPr lang="en-US" dirty="0"/>
              <a:t>Identify data gaps in the final extraction</a:t>
            </a:r>
          </a:p>
          <a:p>
            <a:pPr lvl="2"/>
            <a:r>
              <a:rPr lang="en-US" dirty="0"/>
              <a:t>Room identified with all 5 signals available RM-1156 for </a:t>
            </a:r>
            <a:r>
              <a:rPr lang="en-US" dirty="0" err="1"/>
              <a:t>timeperiod</a:t>
            </a:r>
            <a:r>
              <a:rPr lang="en-US" dirty="0"/>
              <a:t> Feb 2015 – May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795" y="1989862"/>
            <a:ext cx="3451654" cy="4558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0692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162936"/>
          </a:xfrm>
        </p:spPr>
        <p:txBody>
          <a:bodyPr>
            <a:noAutofit/>
          </a:bodyPr>
          <a:lstStyle/>
          <a:p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4000" dirty="0" smtClean="0"/>
              <a:t>Signal </a:t>
            </a:r>
            <a:r>
              <a:rPr lang="en-US" sz="4000" dirty="0"/>
              <a:t>analysis &amp; </a:t>
            </a:r>
            <a:r>
              <a:rPr lang="en-US" sz="4000" dirty="0" smtClean="0"/>
              <a:t>visualization</a:t>
            </a:r>
            <a:br>
              <a:rPr lang="en-US" sz="4000" dirty="0" smtClean="0"/>
            </a:br>
            <a:r>
              <a:rPr lang="en-US" sz="2800" dirty="0" smtClean="0"/>
              <a:t>Summer Vs winter(Rm-1156 feb2015-may2015</a:t>
            </a: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6175" y="1893957"/>
            <a:ext cx="4460310" cy="378352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048" y="1819816"/>
            <a:ext cx="4139010" cy="3767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1798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 analysis &amp; visualization </a:t>
            </a:r>
            <a:br>
              <a:rPr lang="en-US" dirty="0" smtClean="0"/>
            </a:br>
            <a:r>
              <a:rPr lang="en-US" dirty="0" smtClean="0"/>
              <a:t>between weeks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848" y="2093976"/>
            <a:ext cx="10460926" cy="370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758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and Roles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sz="2800" dirty="0" smtClean="0"/>
              <a:t>Rajesh </a:t>
            </a:r>
            <a:r>
              <a:rPr lang="en-US" sz="2800" dirty="0"/>
              <a:t>– </a:t>
            </a:r>
            <a:r>
              <a:rPr lang="en-US" sz="2800" dirty="0" smtClean="0"/>
              <a:t>Project Lead, Design and Development</a:t>
            </a:r>
          </a:p>
          <a:p>
            <a:pPr lvl="1"/>
            <a:endParaRPr lang="en-US" sz="2800" dirty="0" smtClean="0"/>
          </a:p>
          <a:p>
            <a:pPr lvl="1"/>
            <a:r>
              <a:rPr lang="en-US" sz="2800" dirty="0" smtClean="0"/>
              <a:t>Manoj </a:t>
            </a:r>
            <a:r>
              <a:rPr lang="en-US" sz="2800" dirty="0"/>
              <a:t>– </a:t>
            </a:r>
            <a:r>
              <a:rPr lang="en-US" sz="2800" dirty="0" smtClean="0"/>
              <a:t> Treasurer, Design, Development and Visualization </a:t>
            </a:r>
          </a:p>
          <a:p>
            <a:pPr lvl="1"/>
            <a:endParaRPr lang="en-US" sz="2800" dirty="0"/>
          </a:p>
          <a:p>
            <a:pPr lvl="1"/>
            <a:r>
              <a:rPr lang="en-US" sz="2800" dirty="0" err="1"/>
              <a:t>Karuna</a:t>
            </a:r>
            <a:r>
              <a:rPr lang="en-US" sz="2800" dirty="0"/>
              <a:t> – Data Exploration, Design and Development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954002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496568"/>
          </a:xfrm>
        </p:spPr>
        <p:txBody>
          <a:bodyPr>
            <a:normAutofit fontScale="90000"/>
          </a:bodyPr>
          <a:lstStyle/>
          <a:p>
            <a:r>
              <a:rPr lang="en-US" smtClean="0"/>
              <a:t/>
            </a:r>
            <a:br>
              <a:rPr lang="en-US" smtClean="0"/>
            </a:br>
            <a:r>
              <a:rPr lang="en-US" smtClean="0"/>
              <a:t>Learned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866900"/>
            <a:ext cx="10058400" cy="4305300"/>
          </a:xfrm>
        </p:spPr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sz="3200" dirty="0" smtClean="0"/>
              <a:t>Started to see the bigger picture</a:t>
            </a:r>
            <a:endParaRPr lang="en-US" sz="3200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 smtClean="0"/>
              <a:t>Importance of exploring the health of data</a:t>
            </a:r>
            <a:endParaRPr lang="en-US" sz="3200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 smtClean="0"/>
              <a:t>How exploratory Analysis gave insight to choose the concentration of data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3200" dirty="0" smtClean="0"/>
              <a:t>Data gaps identified for the signals that are not available</a:t>
            </a:r>
            <a:endParaRPr lang="en-US" sz="3200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0987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Next </a:t>
            </a:r>
            <a:r>
              <a:rPr lang="en-US" dirty="0" smtClean="0"/>
              <a:t>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800" dirty="0"/>
              <a:t>Develop methods to cluster the rooms by </a:t>
            </a:r>
            <a:r>
              <a:rPr lang="en-US" sz="2800" dirty="0" smtClean="0"/>
              <a:t>signals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Arrive at combination of rooms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Simulate a room with common signals.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Take Advice from Prof to Develop Algorithms for modelling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31128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600" y="254000"/>
            <a:ext cx="10541000" cy="6184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0501" y="3670300"/>
            <a:ext cx="1473200" cy="62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22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Challenge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85900"/>
            <a:ext cx="10515600" cy="4691063"/>
          </a:xfrm>
        </p:spPr>
        <p:txBody>
          <a:bodyPr>
            <a:noAutofit/>
          </a:bodyPr>
          <a:lstStyle/>
          <a:p>
            <a:pPr fontAlgn="base">
              <a:buFont typeface="Wingdings" panose="05000000000000000000" pitchFamily="2" charset="2"/>
              <a:buChar char="q"/>
            </a:pPr>
            <a:r>
              <a:rPr lang="en-US" sz="2800" dirty="0" smtClean="0"/>
              <a:t>Modern </a:t>
            </a:r>
            <a:r>
              <a:rPr lang="en-US" sz="2800" dirty="0"/>
              <a:t>large office buildings have centralized climate and energy control. </a:t>
            </a:r>
            <a:endParaRPr lang="en-US" sz="2800" dirty="0" smtClean="0"/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sz="2800" dirty="0" smtClean="0"/>
              <a:t>Each </a:t>
            </a:r>
            <a:r>
              <a:rPr lang="en-US" sz="2800" dirty="0"/>
              <a:t>room in these buildings is </a:t>
            </a:r>
            <a:r>
              <a:rPr lang="en-US" sz="2800" dirty="0" smtClean="0"/>
              <a:t>deployed </a:t>
            </a:r>
            <a:r>
              <a:rPr lang="en-US" sz="2800" dirty="0"/>
              <a:t>with a variety of digital sensors. </a:t>
            </a:r>
            <a:endParaRPr lang="en-US" sz="2800" dirty="0" smtClean="0"/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sz="2800" dirty="0" smtClean="0"/>
              <a:t>The </a:t>
            </a:r>
            <a:r>
              <a:rPr lang="en-US" sz="2800" dirty="0"/>
              <a:t>readings from all of these sensors form large data streams that are monitored and logged.  </a:t>
            </a:r>
            <a:endParaRPr lang="en-US" sz="2800" dirty="0" smtClean="0"/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sz="2800" dirty="0" smtClean="0"/>
              <a:t>Currently</a:t>
            </a:r>
            <a:r>
              <a:rPr lang="en-US" sz="2800" dirty="0"/>
              <a:t>, </a:t>
            </a:r>
            <a:r>
              <a:rPr lang="en-US" sz="2800" dirty="0" smtClean="0"/>
              <a:t> sensors data </a:t>
            </a:r>
            <a:r>
              <a:rPr lang="en-US" sz="2800" dirty="0"/>
              <a:t>stream is </a:t>
            </a:r>
            <a:r>
              <a:rPr lang="en-US" sz="2800" dirty="0" smtClean="0"/>
              <a:t>being used to </a:t>
            </a:r>
            <a:r>
              <a:rPr lang="en-US" sz="2800" dirty="0"/>
              <a:t>alert maintenance staff in case of problems</a:t>
            </a:r>
            <a:r>
              <a:rPr lang="en-US" sz="2800" dirty="0" smtClean="0"/>
              <a:t>.</a:t>
            </a:r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sz="2800" dirty="0" smtClean="0"/>
              <a:t> Current sensor data is not predicting malfunctions.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48207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 Formulation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460500"/>
            <a:ext cx="10058400" cy="4711700"/>
          </a:xfrm>
        </p:spPr>
        <p:txBody>
          <a:bodyPr>
            <a:normAutofit lnSpcReduction="10000"/>
          </a:bodyPr>
          <a:lstStyle/>
          <a:p>
            <a:pPr fontAlgn="base">
              <a:buFont typeface="Wingdings" panose="05000000000000000000" pitchFamily="2" charset="2"/>
              <a:buChar char="q"/>
            </a:pPr>
            <a:r>
              <a:rPr lang="en-US" sz="2800" dirty="0" smtClean="0"/>
              <a:t>Can we Analyze and Identify Patterns from the data logged from few buildings in UCSD?</a:t>
            </a:r>
          </a:p>
          <a:p>
            <a:pPr fontAlgn="base">
              <a:buFont typeface="Wingdings" panose="05000000000000000000" pitchFamily="2" charset="2"/>
              <a:buChar char="q"/>
            </a:pPr>
            <a:endParaRPr lang="en-US" sz="2800" dirty="0" smtClean="0"/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sz="2800" dirty="0" smtClean="0"/>
              <a:t>Can we Create a model for each of these rooms?</a:t>
            </a:r>
          </a:p>
          <a:p>
            <a:pPr fontAlgn="base">
              <a:buFont typeface="Wingdings" panose="05000000000000000000" pitchFamily="2" charset="2"/>
              <a:buChar char="q"/>
            </a:pPr>
            <a:endParaRPr lang="en-US" sz="2800" dirty="0" smtClean="0"/>
          </a:p>
          <a:p>
            <a:pPr fontAlgn="base">
              <a:buFont typeface="Wingdings" panose="05000000000000000000" pitchFamily="2" charset="2"/>
              <a:buChar char="q"/>
            </a:pPr>
            <a:r>
              <a:rPr lang="en-US" sz="2800" dirty="0" smtClean="0"/>
              <a:t>Based on these models </a:t>
            </a:r>
          </a:p>
          <a:p>
            <a:pPr lvl="1" fontAlgn="base">
              <a:buFont typeface="Wingdings" charset="2"/>
              <a:buChar char="Ø"/>
            </a:pPr>
            <a:r>
              <a:rPr lang="en-US" sz="2400" dirty="0" smtClean="0"/>
              <a:t>Can we accurately detect anomalies within the room?</a:t>
            </a:r>
          </a:p>
          <a:p>
            <a:pPr lvl="2" fontAlgn="base">
              <a:buFont typeface="Arial" charset="0"/>
              <a:buChar char="•"/>
            </a:pPr>
            <a:r>
              <a:rPr lang="en-US" sz="2000" dirty="0" smtClean="0"/>
              <a:t>Considering Sensors are accurately logging the values</a:t>
            </a:r>
          </a:p>
          <a:p>
            <a:pPr lvl="2" fontAlgn="base">
              <a:buFont typeface="Wingdings" charset="2"/>
              <a:buChar char="Ø"/>
            </a:pPr>
            <a:endParaRPr lang="en-US" sz="2000" dirty="0" smtClean="0"/>
          </a:p>
          <a:p>
            <a:pPr lvl="1" fontAlgn="base">
              <a:buFont typeface="Wingdings" charset="2"/>
              <a:buChar char="Ø"/>
            </a:pPr>
            <a:r>
              <a:rPr lang="en-US" sz="2400" dirty="0" smtClean="0"/>
              <a:t>Can we Identify malfunctioning sensors?</a:t>
            </a:r>
          </a:p>
          <a:p>
            <a:pPr lvl="2" fontAlgn="base">
              <a:buFont typeface="Arial" charset="0"/>
              <a:buChar char="•"/>
            </a:pPr>
            <a:r>
              <a:rPr lang="en-US" sz="2000" dirty="0" smtClean="0"/>
              <a:t>Based on Atypical Values of Sensor by Outlier detection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77040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67056"/>
            <a:ext cx="10058400" cy="1355344"/>
          </a:xfrm>
        </p:spPr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422400"/>
            <a:ext cx="10058400" cy="4495800"/>
          </a:xfrm>
        </p:spPr>
        <p:txBody>
          <a:bodyPr>
            <a:noAutofit/>
          </a:bodyPr>
          <a:lstStyle/>
          <a:p>
            <a:r>
              <a:rPr lang="en-US" sz="2800" dirty="0" smtClean="0"/>
              <a:t>Development</a:t>
            </a:r>
          </a:p>
          <a:p>
            <a:pPr lvl="1"/>
            <a:r>
              <a:rPr lang="en-US" sz="2400" dirty="0" smtClean="0"/>
              <a:t>Python</a:t>
            </a:r>
          </a:p>
          <a:p>
            <a:pPr lvl="1"/>
            <a:r>
              <a:rPr lang="en-US" sz="2400" dirty="0" err="1" smtClean="0"/>
              <a:t>PySpark</a:t>
            </a:r>
            <a:r>
              <a:rPr lang="en-US" sz="2400" dirty="0" smtClean="0"/>
              <a:t> on </a:t>
            </a:r>
            <a:r>
              <a:rPr lang="en-US" sz="2400" dirty="0" err="1" smtClean="0"/>
              <a:t>DataBricks</a:t>
            </a:r>
            <a:endParaRPr lang="en-US" sz="2400" dirty="0" smtClean="0"/>
          </a:p>
          <a:p>
            <a:pPr lvl="1"/>
            <a:endParaRPr lang="en-US" sz="2800" dirty="0" smtClean="0"/>
          </a:p>
          <a:p>
            <a:r>
              <a:rPr lang="en-US" sz="3000" dirty="0" smtClean="0"/>
              <a:t>Storage</a:t>
            </a:r>
          </a:p>
          <a:p>
            <a:pPr lvl="1"/>
            <a:r>
              <a:rPr lang="en-US" sz="2400" dirty="0" smtClean="0"/>
              <a:t>AWS S3</a:t>
            </a:r>
          </a:p>
          <a:p>
            <a:endParaRPr lang="en-US" sz="2400" dirty="0"/>
          </a:p>
          <a:p>
            <a:r>
              <a:rPr lang="en-US" sz="2800" dirty="0" smtClean="0"/>
              <a:t>Visualization</a:t>
            </a:r>
          </a:p>
          <a:p>
            <a:pPr lvl="1"/>
            <a:r>
              <a:rPr lang="en-US" sz="2400" dirty="0" err="1" smtClean="0"/>
              <a:t>Matplotlib</a:t>
            </a:r>
            <a:endParaRPr lang="en-US" sz="2400" dirty="0" smtClean="0"/>
          </a:p>
          <a:p>
            <a:pPr lvl="1"/>
            <a:r>
              <a:rPr lang="en-US" sz="2400" dirty="0" err="1" smtClean="0"/>
              <a:t>bokeh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80859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9848" y="192532"/>
            <a:ext cx="10058400" cy="1609344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4400" dirty="0" smtClean="0"/>
              <a:t>Datasets: Selection, Collection and Management</a:t>
            </a: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Data Available in Amazon AWS S3 instance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Reduce the frequency of Capture of Signals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Original Data – </a:t>
            </a:r>
            <a:r>
              <a:rPr lang="en-US" sz="2800" dirty="0" err="1" smtClean="0"/>
              <a:t>json</a:t>
            </a:r>
            <a:endParaRPr lang="en-US" sz="2800" dirty="0" smtClean="0"/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Compressed Data - csv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Import reduced data to Databricks Tables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304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Data Preparation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9848" y="1435100"/>
            <a:ext cx="10058400" cy="473710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Format Date and Time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Weekday and weekend determination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Data separation based on the room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Table based on each room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800" dirty="0" smtClean="0"/>
              <a:t>Normalize different signals(for example)</a:t>
            </a:r>
          </a:p>
          <a:p>
            <a:pPr lvl="3">
              <a:buFont typeface="Wingdings" panose="05000000000000000000" pitchFamily="2" charset="2"/>
              <a:buChar char="q"/>
            </a:pPr>
            <a:r>
              <a:rPr lang="en-US" sz="2400" dirty="0" smtClean="0"/>
              <a:t>Actual Cooling setpoint</a:t>
            </a:r>
          </a:p>
          <a:p>
            <a:pPr lvl="3">
              <a:buFont typeface="Wingdings" panose="05000000000000000000" pitchFamily="2" charset="2"/>
              <a:buChar char="q"/>
            </a:pPr>
            <a:r>
              <a:rPr lang="en-US" sz="2400" dirty="0" smtClean="0"/>
              <a:t>Actual Heating setpoint</a:t>
            </a:r>
          </a:p>
          <a:p>
            <a:pPr lvl="3">
              <a:buFont typeface="Wingdings" panose="05000000000000000000" pitchFamily="2" charset="2"/>
              <a:buChar char="q"/>
            </a:pPr>
            <a:r>
              <a:rPr lang="en-US" sz="2400" dirty="0" smtClean="0"/>
              <a:t>Damper Command</a:t>
            </a:r>
          </a:p>
          <a:p>
            <a:pPr lvl="3">
              <a:buFont typeface="Wingdings" panose="05000000000000000000" pitchFamily="2" charset="2"/>
              <a:buChar char="q"/>
            </a:pPr>
            <a:r>
              <a:rPr lang="en-US" sz="2400" dirty="0" smtClean="0"/>
              <a:t>Cooling Max flow</a:t>
            </a:r>
            <a:endParaRPr lang="en-US" sz="2400" dirty="0"/>
          </a:p>
          <a:p>
            <a:pPr lvl="3">
              <a:buFont typeface="Wingdings" panose="05000000000000000000" pitchFamily="2" charset="2"/>
              <a:buChar char="q"/>
            </a:pP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3680565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Exploratory Analysis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Distribution of different types of Sensors and its signals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 smtClean="0"/>
              <a:t>Piecewise Linear Compression Analysis</a:t>
            </a:r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783226"/>
            <a:ext cx="5974715" cy="3189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68937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0</TotalTime>
  <Words>510</Words>
  <Application>Microsoft Office PowerPoint</Application>
  <PresentationFormat>Widescreen</PresentationFormat>
  <Paragraphs>101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Rockwell</vt:lpstr>
      <vt:lpstr>Rockwell Condensed</vt:lpstr>
      <vt:lpstr>Rockwell Extra Bold</vt:lpstr>
      <vt:lpstr>Wingdings</vt:lpstr>
      <vt:lpstr>Wood Type</vt:lpstr>
      <vt:lpstr>Team 5 - Smart Building Session 2</vt:lpstr>
      <vt:lpstr>Team and Roles</vt:lpstr>
      <vt:lpstr>PowerPoint Presentation</vt:lpstr>
      <vt:lpstr>The Challenge </vt:lpstr>
      <vt:lpstr>Question Formulation </vt:lpstr>
      <vt:lpstr>Tools</vt:lpstr>
      <vt:lpstr>  Datasets: Selection, Collection and Management  </vt:lpstr>
      <vt:lpstr> Data Preparation  </vt:lpstr>
      <vt:lpstr> Exploratory Analysis  </vt:lpstr>
      <vt:lpstr>Exploratory Analysis - contd</vt:lpstr>
      <vt:lpstr> Progress to Date and Preliminary Results </vt:lpstr>
      <vt:lpstr> Progress to Date and Preliminary Results - contd </vt:lpstr>
      <vt:lpstr> Learned  </vt:lpstr>
      <vt:lpstr>Next Steps and Timeline</vt:lpstr>
      <vt:lpstr>  Session 2 mar 3rd 2017</vt:lpstr>
      <vt:lpstr>Sampling &amp; exploratory analysis</vt:lpstr>
      <vt:lpstr>Sampling &amp; exploratory analysis</vt:lpstr>
      <vt:lpstr> Signal analysis &amp; visualization Summer Vs winter(Rm-1156 feb2015-may2015</vt:lpstr>
      <vt:lpstr>Signal analysis &amp; visualization  between weeks</vt:lpstr>
      <vt:lpstr> Learned  </vt:lpstr>
      <vt:lpstr>Next Steps</vt:lpstr>
    </vt:vector>
  </TitlesOfParts>
  <Company>Caterpillar Inc.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5 Smart Building</dc:title>
  <dc:creator>Karunakaran Thirumangalam Nadadur</dc:creator>
  <cp:lastModifiedBy>Karunakaran Thirumangalam Nadadur</cp:lastModifiedBy>
  <cp:revision>32</cp:revision>
  <dcterms:created xsi:type="dcterms:W3CDTF">2017-02-03T05:24:45Z</dcterms:created>
  <dcterms:modified xsi:type="dcterms:W3CDTF">2017-03-03T19:29:40Z</dcterms:modified>
</cp:coreProperties>
</file>

<file path=docProps/thumbnail.jpeg>
</file>